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BA1EA-E9CA-B849-B4FB-9F14D7FD66A4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86934-736D-304F-B847-576904C6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B8B6-3453-CB2C-ADEF-133419E36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D32D2-0D41-BA01-D1AF-57170EAFE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6884-7002-7EAD-BB6E-1E44EC7D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AE5B7-D1CD-6CF1-71EE-B232507F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412E-8B95-6861-8755-2ED2765C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5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ED5D-B8C3-ECD7-8376-EE9CBE03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0A202-4944-DB8A-D950-B0F151E69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7E15F-BC17-89FA-EBB3-C89A6DF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5703-66EF-B4B7-8A23-3BDEC3E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306E-8745-CC65-7959-F93F9E08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03A51-2119-FAAA-0F06-4215FCA93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DF476-DAB6-E504-62E1-9861BCE5C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A6F8-854A-7641-B324-39BF341A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7EABF-B282-2DC3-0C2F-B7830F2D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2D084-155F-6A2C-B188-B3CB7378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1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7E7C-8BA0-FD47-EA9B-297A95B7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751FE-DDA9-04D5-F478-EE51358C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2415-183D-D186-7BB8-6950F92C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6E46E-7D3A-4A52-636E-F837C0CE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1E196-8ABD-2C35-A61E-850F06C5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C3C8-8C70-71A0-B812-0E649057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76DF8-908A-E145-FE74-8C8D3960F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05AC1-C18B-DA89-FB3D-951195B4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713E8-3807-3F0A-9333-B1F5A8B6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4A2C8-987B-FF72-CCAB-A0C6D52B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1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737F-6115-0C21-42C6-D5E51371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CE2A2-35BC-8CB5-D042-8C279D086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58368-F987-2BAB-B629-65DA10C01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905AF-D47B-B1D4-7344-2A652C37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CB32C-0F0E-67ED-8FBA-D2D333AD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0AAD3-59DE-1C3A-4849-23F4E9AE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0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F220-80DF-3AA7-8CE3-6B9AC293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7562-DE14-BCF3-79F6-907995642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F0B9E-43FA-46E7-6553-D37E78AA1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AB792-74CB-84E1-C15A-55ABF5A72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E859D-B31E-E99B-FA5D-884D60FA0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824EA-A33D-4B57-011C-F158AE3A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94095-D557-6254-3BDA-3718E2A2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DC340-5EF7-D334-D964-0A648BED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3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A901-2EC5-6CE3-A054-EBD9A1AF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DF5E0-7000-556E-8F76-2AF2E987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C631A-AABA-1961-D951-64AB98CB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043E0-4086-96E7-BA0C-F36FA3CB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5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DA942-8468-1443-1B9D-2E41A9C2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B111E-A9C3-B01E-7161-CA80AE38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AF4F8-1107-887D-3F05-CF1B10A4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6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E906-1852-ABCE-447F-E77DFE59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BAAA-9F69-21EC-072A-2134CAA2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65BE-C97E-E962-F70B-6A4811889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D0B7B-AEBD-52BD-0129-9BF428CE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7907F-AF7B-28B1-F157-CFD3C1A4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0158-316D-81C2-2A09-038399B0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1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6C81-C05C-52E9-49C7-B86C5187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030DD-397D-531A-15AE-F9BAECAA2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191DC-A95A-0FE0-A3F0-36123F05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852D3-0E75-CBD5-BADE-3F1FF992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3C004-81FE-DC17-F787-89D34BA8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81E6E-F8F6-ABF7-5B8F-684E1954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CA15B-82D3-796B-9C5D-4E0E6122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BE9E7-069A-444C-80B9-C95C54925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64BF3-C0BE-1575-5CBA-DAE63AB5E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31F6-DF83-2AB2-842A-541FE8427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D2B3F-4328-8CAC-86AE-686F82152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57E83-85C1-4E45-AA7C-43AE8AD5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15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video" Target="../media/media6.mp4"/><Relationship Id="rId11" Type="http://schemas.openxmlformats.org/officeDocument/2006/relationships/image" Target="../media/image17.png"/><Relationship Id="rId5" Type="http://schemas.microsoft.com/office/2007/relationships/media" Target="../media/media6.mp4"/><Relationship Id="rId10" Type="http://schemas.openxmlformats.org/officeDocument/2006/relationships/image" Target="../media/image16.png"/><Relationship Id="rId4" Type="http://schemas.openxmlformats.org/officeDocument/2006/relationships/video" Target="../media/media5.mov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709D-EB25-9711-0B19-DE238241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Numerically Solving the Allen-Cahn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8714-ED35-17DF-0E10-3785E8343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Josh Arrington</a:t>
            </a:r>
          </a:p>
          <a:p>
            <a:r>
              <a:rPr lang="en-US" dirty="0"/>
              <a:t>APC 523</a:t>
            </a:r>
          </a:p>
          <a:p>
            <a:r>
              <a:rPr lang="en-US" dirty="0"/>
              <a:t>May 07, 2024</a:t>
            </a:r>
          </a:p>
        </p:txBody>
      </p:sp>
    </p:spTree>
    <p:extLst>
      <p:ext uri="{BB962C8B-B14F-4D97-AF65-F5344CB8AC3E}">
        <p14:creationId xmlns:p14="http://schemas.microsoft.com/office/powerpoint/2010/main" val="321920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5D50-7BA5-9B49-07A7-463D2343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solution: oscillations miniscule in magnitude</a:t>
            </a:r>
          </a:p>
        </p:txBody>
      </p:sp>
      <p:pic>
        <p:nvPicPr>
          <p:cNvPr id="4" name="AC2D_fft_contour">
            <a:hlinkClick r:id="" action="ppaction://media"/>
            <a:extLst>
              <a:ext uri="{FF2B5EF4-FFF2-40B4-BE49-F238E27FC236}">
                <a16:creationId xmlns:a16="http://schemas.microsoft.com/office/drawing/2014/main" id="{F04414D2-3CFF-FC2B-739D-E88ACDC55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440493"/>
            <a:ext cx="4941518" cy="4941518"/>
          </a:xfrm>
          <a:prstGeom prst="rect">
            <a:avLst/>
          </a:prstGeom>
        </p:spPr>
      </p:pic>
      <p:pic>
        <p:nvPicPr>
          <p:cNvPr id="5" name="AC2D_fft">
            <a:hlinkClick r:id="" action="ppaction://media"/>
            <a:extLst>
              <a:ext uri="{FF2B5EF4-FFF2-40B4-BE49-F238E27FC236}">
                <a16:creationId xmlns:a16="http://schemas.microsoft.com/office/drawing/2014/main" id="{43BBB1CB-7193-941A-CB07-9D515ABCF9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622" y="1690688"/>
            <a:ext cx="4979096" cy="497909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9D57E7-A45A-9343-F2A2-2F765367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25240C-41BB-201F-A521-BE795DFA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4CF7-036D-D8AB-576A-D074311A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734A-9411-13E6-C782-66636146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solution: error and execution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C54F-7950-FB36-3E13-D6AE6F71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D9BA-DC95-5BB6-A68D-B969F4E2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0373-7DC8-7345-E28E-E87C95D2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C3B28-D6D9-6004-AE9D-449FC99E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770" y="3018447"/>
            <a:ext cx="6439030" cy="321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2C9450-E8C2-412A-F511-9E9BA925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86000" y="1327150"/>
            <a:ext cx="5029200" cy="502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6E57F3-DDD8-3BD8-DF3E-221EDD5D6256}"/>
                  </a:ext>
                </a:extLst>
              </p:cNvPr>
              <p:cNvSpPr txBox="1"/>
              <p:nvPr/>
            </p:nvSpPr>
            <p:spPr>
              <a:xfrm>
                <a:off x="736100" y="1327150"/>
                <a:ext cx="56906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Same timestep used for all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FE/RK4 similar due to very small driving force for motion in 2D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FFT particularly bad in 2D due to need to transform/inverse transform at each step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6E57F3-DDD8-3BD8-DF3E-221EDD5D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0" y="1327150"/>
                <a:ext cx="5690600" cy="1754326"/>
              </a:xfrm>
              <a:prstGeom prst="rect">
                <a:avLst/>
              </a:prstGeom>
              <a:blipFill>
                <a:blip r:embed="rId4"/>
                <a:stretch>
                  <a:fillRect l="-893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30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B0DE-A247-24F0-AACE-C42E9779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070A2-DAC5-E916-454E-B04ECBBDB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Elementary version of Allen-Cahn equation implemented in Python</a:t>
                </a:r>
              </a:p>
              <a:p>
                <a:r>
                  <a:rPr lang="en-US" dirty="0"/>
                  <a:t>In 1D, RK4 is very competitive for simple forms of the free energy functional</a:t>
                </a:r>
              </a:p>
              <a:p>
                <a:r>
                  <a:rPr lang="en-US" dirty="0"/>
                  <a:t>In 2D, FFT becomes less tractable due to need to forward and inverse Fourier transform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at each timestep</a:t>
                </a:r>
              </a:p>
              <a:p>
                <a:r>
                  <a:rPr lang="en-US" dirty="0"/>
                  <a:t>In practice, multiple components and highly nonlinear forms of the free energy functional lead to multiple coupled nonlinear PDEs describing the evolution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070A2-DAC5-E916-454E-B04ECBBDB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4093F-E14C-9AF7-0D7F-BC7F67E8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EDD3-7F56-4967-8E7B-45AB0EE6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493E-B624-ACDD-BEE8-000EAC97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4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075D-2F2F-97AB-FB9B-CFDAB4B2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BDDF2B-6811-F598-4DAC-1844303A2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Describes the evolution of some </a:t>
                </a:r>
                <a:r>
                  <a:rPr lang="en-US" i="1" dirty="0"/>
                  <a:t>non-conserved</a:t>
                </a:r>
                <a:r>
                  <a:rPr lang="en-US" dirty="0"/>
                  <a:t> order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free energy functional includes a bulk term and a leading-order interfacial term: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BDDF2B-6811-F598-4DAC-1844303A2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5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2AA4-0712-A396-076F-49831435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DFF8C-E028-2824-B10A-21D6F66A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41F5D-6A9C-5421-3281-D8202090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3746-5DCA-CA0E-A601-117ABC19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Double-well bulk free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039CD-DD37-17C4-E223-6B91A7CAB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841" y="1850839"/>
                <a:ext cx="7378874" cy="4351338"/>
              </a:xfrm>
            </p:spPr>
            <p:txBody>
              <a:bodyPr/>
              <a:lstStyle/>
              <a:p>
                <a:r>
                  <a:rPr lang="en-US" dirty="0"/>
                  <a:t>Double-well bulk free energy allows two stable phases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controls asymmetry of the two minima</a:t>
                </a:r>
              </a:p>
              <a:p>
                <a:r>
                  <a:rPr lang="en-US" dirty="0"/>
                  <a:t>In this case, the Allen-Cahn equation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039CD-DD37-17C4-E223-6B91A7CAB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841" y="1850839"/>
                <a:ext cx="7378874" cy="4351338"/>
              </a:xfrm>
              <a:blipFill>
                <a:blip r:embed="rId2"/>
                <a:stretch>
                  <a:fillRect l="-154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96F8D1-2713-B113-A3FD-B8BB7B91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1" y="1850839"/>
            <a:ext cx="5060159" cy="37064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8A357-25FC-D0D6-555F-35FECB96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50157-5A07-1497-EAEB-42BA3FF7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D80D9-D124-0E30-BC6F-023446A6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0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1593F-D9F3-7F71-12AE-644828B7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44" y="2191196"/>
            <a:ext cx="5866356" cy="367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18537-2B5A-D192-7D24-E136E778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Analytically solving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21C2-0871-6591-108C-F967E288A8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951" y="1850677"/>
                <a:ext cx="6088693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Describes evolution of a pure system with two phases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Well known equilibrium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(in 1D, e.g.):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21C2-0871-6591-108C-F967E288A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951" y="1850677"/>
                <a:ext cx="6088693" cy="4351338"/>
              </a:xfrm>
              <a:blipFill>
                <a:blip r:embed="rId3"/>
                <a:stretch>
                  <a:fillRect l="-1663" t="-872" r="-2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C59E8-8C14-8EF9-41FD-F3047D02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ACAC-5453-A6CA-C6E5-C2A2E389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1921A-FA38-5AF5-A7EF-4BFA4EF0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1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2DC5-A14D-2A70-BDD2-EB029C71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Analytically solving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AF088-7E7A-BB46-4677-1B2689B2A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of characteristics can help us find non-equilibrium solutions (if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not large):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 can be shown that the velocity of this “traveling wave” solution is constant with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𝑒𝑞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Generalizing to 2D with circular domain/interface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AF088-7E7A-BB46-4677-1B2689B2A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 b="-30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D3466-6051-54E7-8867-BC446152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61FF-4EC2-6719-5918-5BD5A0F0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2959-A149-CE15-B3F8-36EF579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C6FD-C08A-379D-6000-BD34D6A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CB8DA-8D3A-247E-1957-9EA56B4D6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0457"/>
                <a:ext cx="10515600" cy="469650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 solve the Allen-Cahn equation in 1D and 2D using:</a:t>
                </a:r>
              </a:p>
              <a:p>
                <a:pPr lvl="1"/>
                <a:r>
                  <a:rPr lang="en-US" dirty="0"/>
                  <a:t>Finite difference methods (e.g., Forward Euler)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−30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	RK4 was also used (algorithm not included for brevity)</a:t>
                </a:r>
              </a:p>
              <a:p>
                <a:pPr lvl="1"/>
                <a:r>
                  <a:rPr lang="en-US" dirty="0"/>
                  <a:t>Spectral methods (e.g., semi-implicit Euler)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CB8DA-8D3A-247E-1957-9EA56B4D6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0457"/>
                <a:ext cx="10515600" cy="4696506"/>
              </a:xfrm>
              <a:blipFill>
                <a:blip r:embed="rId2"/>
                <a:stretch>
                  <a:fillRect l="-844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50E2-234D-0878-4EF5-526D4C8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AB862-E407-B851-3CA6-9EB3D849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55A1-8C5D-9F2B-F53B-BF86E5BD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824E-C556-166A-4B57-9C507BD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solution: profile evolution</a:t>
            </a:r>
          </a:p>
        </p:txBody>
      </p:sp>
      <p:pic>
        <p:nvPicPr>
          <p:cNvPr id="8" name="AC1D_FE">
            <a:hlinkClick r:id="" action="ppaction://media"/>
            <a:extLst>
              <a:ext uri="{FF2B5EF4-FFF2-40B4-BE49-F238E27FC236}">
                <a16:creationId xmlns:a16="http://schemas.microsoft.com/office/drawing/2014/main" id="{11547A44-E318-C665-7C69-22F90929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2208526"/>
            <a:ext cx="3200400" cy="3200400"/>
          </a:xfrm>
          <a:prstGeom prst="rect">
            <a:avLst/>
          </a:prstGeom>
        </p:spPr>
      </p:pic>
      <p:pic>
        <p:nvPicPr>
          <p:cNvPr id="9" name="AC1D_fft">
            <a:hlinkClick r:id="" action="ppaction://media"/>
            <a:extLst>
              <a:ext uri="{FF2B5EF4-FFF2-40B4-BE49-F238E27FC236}">
                <a16:creationId xmlns:a16="http://schemas.microsoft.com/office/drawing/2014/main" id="{7952D41D-80D6-E221-E7B7-B9173FB285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3400" y="2208526"/>
            <a:ext cx="32004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0485C-0A23-CC48-497E-5E78158637E9}"/>
              </a:ext>
            </a:extLst>
          </p:cNvPr>
          <p:cNvSpPr txBox="1"/>
          <p:nvPr/>
        </p:nvSpPr>
        <p:spPr>
          <a:xfrm>
            <a:off x="2205804" y="204464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488CA-9D19-7DA3-5703-F2DD06C4178D}"/>
              </a:ext>
            </a:extLst>
          </p:cNvPr>
          <p:cNvSpPr txBox="1"/>
          <p:nvPr/>
        </p:nvSpPr>
        <p:spPr>
          <a:xfrm>
            <a:off x="9624003" y="2044642"/>
            <a:ext cx="5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3396B9B-1830-2DAB-FFAC-307184BF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965B6C-AE56-930E-8DCA-797257E0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083FD1-263D-D200-EF96-E9AE7C38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7</a:t>
            </a:fld>
            <a:endParaRPr lang="en-US"/>
          </a:p>
        </p:txBody>
      </p:sp>
      <p:pic>
        <p:nvPicPr>
          <p:cNvPr id="15" name="AC1D_RK4">
            <a:hlinkClick r:id="" action="ppaction://media"/>
            <a:extLst>
              <a:ext uri="{FF2B5EF4-FFF2-40B4-BE49-F238E27FC236}">
                <a16:creationId xmlns:a16="http://schemas.microsoft.com/office/drawing/2014/main" id="{7A149655-BB9F-0F22-94B9-CAE76F56947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7299" y="2208526"/>
            <a:ext cx="3200400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17AD4D-F5F2-B669-1971-E47E4B7C5D76}"/>
              </a:ext>
            </a:extLst>
          </p:cNvPr>
          <p:cNvSpPr txBox="1"/>
          <p:nvPr/>
        </p:nvSpPr>
        <p:spPr>
          <a:xfrm>
            <a:off x="5877361" y="205466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RK4</a:t>
            </a:r>
          </a:p>
        </p:txBody>
      </p:sp>
    </p:spTree>
    <p:extLst>
      <p:ext uri="{BB962C8B-B14F-4D97-AF65-F5344CB8AC3E}">
        <p14:creationId xmlns:p14="http://schemas.microsoft.com/office/powerpoint/2010/main" val="7526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734A-9411-13E6-C782-66636146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solution: error and execution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C54F-7950-FB36-3E13-D6AE6F71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D9BA-DC95-5BB6-A68D-B969F4E2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0373-7DC8-7345-E28E-E87C95D2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graph of a number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8BC3B28-D6D9-6004-AE9D-449FC99E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0" y="3018447"/>
            <a:ext cx="6439030" cy="3219515"/>
          </a:xfrm>
          <a:prstGeom prst="rect">
            <a:avLst/>
          </a:prstGeom>
        </p:spPr>
      </p:pic>
      <p:pic>
        <p:nvPicPr>
          <p:cNvPr id="10" name="Picture 9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C72C9450-E8C2-412A-F511-9E9BA925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00" y="1327150"/>
            <a:ext cx="5029200" cy="502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6E57F3-DDD8-3BD8-DF3E-221EDD5D6256}"/>
                  </a:ext>
                </a:extLst>
              </p:cNvPr>
              <p:cNvSpPr txBox="1"/>
              <p:nvPr/>
            </p:nvSpPr>
            <p:spPr>
              <a:xfrm>
                <a:off x="736100" y="1598645"/>
                <a:ext cx="569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Same timestep used for all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performance from RK4 (since higher timestep could be used compared to FE)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6E57F3-DDD8-3BD8-DF3E-221EDD5D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0" y="1598645"/>
                <a:ext cx="5690600" cy="1200329"/>
              </a:xfrm>
              <a:prstGeom prst="rect">
                <a:avLst/>
              </a:prstGeom>
              <a:blipFill>
                <a:blip r:embed="rId4"/>
                <a:stretch>
                  <a:fillRect l="-893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55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0BC3-AF86-6263-C547-444E9FF2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solution: evolution of interface</a:t>
            </a:r>
          </a:p>
        </p:txBody>
      </p:sp>
      <p:pic>
        <p:nvPicPr>
          <p:cNvPr id="4" name="AC2D_FE">
            <a:hlinkClick r:id="" action="ppaction://media"/>
            <a:extLst>
              <a:ext uri="{FF2B5EF4-FFF2-40B4-BE49-F238E27FC236}">
                <a16:creationId xmlns:a16="http://schemas.microsoft.com/office/drawing/2014/main" id="{2A69547B-04CD-FA7D-9E87-A9ABF2291A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2487747"/>
            <a:ext cx="3200400" cy="3200400"/>
          </a:xfrm>
        </p:spPr>
      </p:pic>
      <p:pic>
        <p:nvPicPr>
          <p:cNvPr id="5" name="AC2D_fft">
            <a:hlinkClick r:id="" action="ppaction://media"/>
            <a:extLst>
              <a:ext uri="{FF2B5EF4-FFF2-40B4-BE49-F238E27FC236}">
                <a16:creationId xmlns:a16="http://schemas.microsoft.com/office/drawing/2014/main" id="{6F190C62-C18D-480E-45FA-D88C795EBF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2543557"/>
            <a:ext cx="32004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19432-BB91-629A-1DC4-6EA58ADB679B}"/>
              </a:ext>
            </a:extLst>
          </p:cNvPr>
          <p:cNvSpPr txBox="1"/>
          <p:nvPr/>
        </p:nvSpPr>
        <p:spPr>
          <a:xfrm>
            <a:off x="2099109" y="21742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6D89B-073A-A3BD-33E2-7D7FA48370E3}"/>
              </a:ext>
            </a:extLst>
          </p:cNvPr>
          <p:cNvSpPr txBox="1"/>
          <p:nvPr/>
        </p:nvSpPr>
        <p:spPr>
          <a:xfrm>
            <a:off x="9552615" y="2174225"/>
            <a:ext cx="5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593EA23-C7BE-3E1D-5798-061988E4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5/7/24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0CD1FB-9BF8-235C-0F75-20CD14F6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Arrington - APC523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A7B7A8-905E-7F65-57E2-47380788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7E83-85C1-4E45-AA7C-43AE8AD5601E}" type="slidenum">
              <a:rPr lang="en-US" smtClean="0"/>
              <a:t>9</a:t>
            </a:fld>
            <a:endParaRPr lang="en-US"/>
          </a:p>
        </p:txBody>
      </p:sp>
      <p:pic>
        <p:nvPicPr>
          <p:cNvPr id="11" name="AC2D_RK4">
            <a:hlinkClick r:id="" action="ppaction://media"/>
            <a:extLst>
              <a:ext uri="{FF2B5EF4-FFF2-40B4-BE49-F238E27FC236}">
                <a16:creationId xmlns:a16="http://schemas.microsoft.com/office/drawing/2014/main" id="{0A54247B-75FF-A97C-7145-E416BC23391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96064" y="2550680"/>
            <a:ext cx="3074534" cy="3074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CE60BD-939E-6A7D-0C9B-EB8E28EC37DD}"/>
              </a:ext>
            </a:extLst>
          </p:cNvPr>
          <p:cNvSpPr txBox="1"/>
          <p:nvPr/>
        </p:nvSpPr>
        <p:spPr>
          <a:xfrm>
            <a:off x="6096000" y="221445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RK4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229676-C353-AD6F-D5CA-722190B5616F}"/>
                  </a:ext>
                </a:extLst>
              </p:cNvPr>
              <p:cNvSpPr txBox="1"/>
              <p:nvPr/>
            </p:nvSpPr>
            <p:spPr>
              <a:xfrm>
                <a:off x="1175322" y="1583241"/>
                <a:ext cx="8377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illustrative purposes; error compared to analytical evaluated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229676-C353-AD6F-D5CA-722190B56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22" y="1583241"/>
                <a:ext cx="8377293" cy="369332"/>
              </a:xfrm>
              <a:prstGeom prst="rect">
                <a:avLst/>
              </a:prstGeom>
              <a:blipFill>
                <a:blip r:embed="rId11"/>
                <a:stretch>
                  <a:fillRect l="-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6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</TotalTime>
  <Words>571</Words>
  <Application>Microsoft Macintosh PowerPoint</Application>
  <PresentationFormat>Widescreen</PresentationFormat>
  <Paragraphs>94</Paragraphs>
  <Slides>12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Numerically Solving the Allen-Cahn Equation</vt:lpstr>
      <vt:lpstr>Allen-Cahn Equation</vt:lpstr>
      <vt:lpstr>Double-well bulk free energy</vt:lpstr>
      <vt:lpstr>Analytically solving Allen-Cahn equation</vt:lpstr>
      <vt:lpstr>Analytically solving Allen-Cahn equation</vt:lpstr>
      <vt:lpstr>Numerical Methods</vt:lpstr>
      <vt:lpstr>1D solution: profile evolution</vt:lpstr>
      <vt:lpstr>1D solution: error and execution time</vt:lpstr>
      <vt:lpstr>2D solution: evolution of interface</vt:lpstr>
      <vt:lpstr>2D FFT solution: oscillations miniscule in magnitude</vt:lpstr>
      <vt:lpstr>2D solution: error and execution time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Numerically Solving the Allen-Cahn Equation</dc:title>
  <dc:creator>Josh Arrington</dc:creator>
  <cp:lastModifiedBy>Josh Arrington</cp:lastModifiedBy>
  <cp:revision>4</cp:revision>
  <dcterms:created xsi:type="dcterms:W3CDTF">2024-05-07T12:20:38Z</dcterms:created>
  <dcterms:modified xsi:type="dcterms:W3CDTF">2024-05-08T18:16:37Z</dcterms:modified>
</cp:coreProperties>
</file>